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-X" initials="W" lastIdx="1" clrIdx="0">
    <p:extLst>
      <p:ext uri="{19B8F6BF-5375-455C-9EA6-DF929625EA0E}">
        <p15:presenceInfo xmlns:p15="http://schemas.microsoft.com/office/powerpoint/2012/main" userId="WIN-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99"/>
    <a:srgbClr val="FF33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3997" autoAdjust="0"/>
  </p:normalViewPr>
  <p:slideViewPr>
    <p:cSldViewPr snapToGrid="0">
      <p:cViewPr varScale="1">
        <p:scale>
          <a:sx n="74" d="100"/>
          <a:sy n="74" d="100"/>
        </p:scale>
        <p:origin x="1584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\Documents\&#31684;&#20363;\08\&#25991;&#20214;&#27284;\08-&#30707;&#34382;&#36335;&#27578;&#25976;&#3732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工作表1!$A$2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工作表1!$B$2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1C-4264-9196-F30F2B77D446}"/>
            </c:ext>
          </c:extLst>
        </c:ser>
        <c:ser>
          <c:idx val="1"/>
          <c:order val="1"/>
          <c:tx>
            <c:strRef>
              <c:f>工作表1!$A$3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工作表1!$B$3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1C-4264-9196-F30F2B77D446}"/>
            </c:ext>
          </c:extLst>
        </c:ser>
        <c:ser>
          <c:idx val="2"/>
          <c:order val="2"/>
          <c:tx>
            <c:strRef>
              <c:f>工作表1!$A$4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工作表1!$B$4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1C-4264-9196-F30F2B77D446}"/>
            </c:ext>
          </c:extLst>
        </c:ser>
        <c:ser>
          <c:idx val="3"/>
          <c:order val="3"/>
          <c:tx>
            <c:strRef>
              <c:f>工作表1!$A$5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工作表1!$B$5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1C-4264-9196-F30F2B77D446}"/>
            </c:ext>
          </c:extLst>
        </c:ser>
        <c:ser>
          <c:idx val="4"/>
          <c:order val="4"/>
          <c:tx>
            <c:strRef>
              <c:f>工作表1!$A$6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工作表1!$B$6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1C-4264-9196-F30F2B77D446}"/>
            </c:ext>
          </c:extLst>
        </c:ser>
        <c:ser>
          <c:idx val="5"/>
          <c:order val="5"/>
          <c:tx>
            <c:strRef>
              <c:f>工作表1!$A$7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工作表1!$B$7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F1C-4264-9196-F30F2B77D446}"/>
            </c:ext>
          </c:extLst>
        </c:ser>
        <c:ser>
          <c:idx val="6"/>
          <c:order val="6"/>
          <c:tx>
            <c:strRef>
              <c:f>工作表1!$A$8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工作表1!$B$8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F1C-4264-9196-F30F2B77D446}"/>
            </c:ext>
          </c:extLst>
        </c:ser>
        <c:ser>
          <c:idx val="7"/>
          <c:order val="7"/>
          <c:tx>
            <c:strRef>
              <c:f>工作表1!$A$9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工作表1!$B$9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F1C-4264-9196-F30F2B77D446}"/>
            </c:ext>
          </c:extLst>
        </c:ser>
        <c:ser>
          <c:idx val="8"/>
          <c:order val="8"/>
          <c:tx>
            <c:strRef>
              <c:f>工作表1!$A$10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工作表1!$B$10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F1C-4264-9196-F30F2B77D4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5126991"/>
        <c:axId val="1403495599"/>
      </c:barChart>
      <c:catAx>
        <c:axId val="140512699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03495599"/>
        <c:crosses val="autoZero"/>
        <c:auto val="1"/>
        <c:lblAlgn val="ctr"/>
        <c:lblOffset val="100"/>
        <c:noMultiLvlLbl val="0"/>
      </c:catAx>
      <c:valAx>
        <c:axId val="140349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1405126991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latin typeface="Arial" panose="020B0604020202020204" pitchFamily="34" charset="0"/>
          <a:cs typeface="Arial" panose="020B0604020202020204" pitchFamily="34" charset="0"/>
        </a:defRPr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029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770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8697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C321-05DD-45AA-9EBC-92B24F34DDBF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BE315-9BF8-43B1-B23E-F918FAF33CA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518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26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497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635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21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565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9861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609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993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7699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91483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DFC37-36E5-4F3B-B7AE-D552DF46BCC4}" type="datetimeFigureOut">
              <a:rPr lang="zh-TW" altLang="en-US" smtClean="0"/>
              <a:t>2023/2/7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extShape 6"/>
          <p:cNvSpPr txBox="1"/>
          <p:nvPr userDrawn="1"/>
        </p:nvSpPr>
        <p:spPr>
          <a:xfrm>
            <a:off x="648000" y="260640"/>
            <a:ext cx="2232000" cy="441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zh-TW" sz="180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臺灣野生動物保育</a:t>
            </a:r>
            <a:endParaRPr lang="en-US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" name="圖片 9" descr="一張含有 貓 的圖片&#10;&#10;自動產生的描述">
            <a:extLst>
              <a:ext uri="{FF2B5EF4-FFF2-40B4-BE49-F238E27FC236}">
                <a16:creationId xmlns:a16="http://schemas.microsoft.com/office/drawing/2014/main" id="{87BE5946-4287-486D-81E2-A4E5837F123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78" y="27764"/>
            <a:ext cx="1098462" cy="109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7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US" altLang="en-US" sz="4800" b="1" kern="1200" dirty="0">
          <a:solidFill>
            <a:srgbClr val="FF6600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uo-wuo.com/topics/widlife/taiwan-leopard-cat/845-zeczec-3069" TargetMode="External"/><Relationship Id="rId2" Type="http://schemas.openxmlformats.org/officeDocument/2006/relationships/hyperlink" Target="http://leopardcat.net/endangered.html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facebook.com/RadiocatIllustr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DBCC73A7-D198-449A-A6BF-54F40D53FD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711" y="2784764"/>
            <a:ext cx="4073236" cy="4073236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D3A8D913-3188-491D-AD55-32EA9ADEE21C}"/>
              </a:ext>
            </a:extLst>
          </p:cNvPr>
          <p:cNvSpPr/>
          <p:nvPr/>
        </p:nvSpPr>
        <p:spPr>
          <a:xfrm>
            <a:off x="864500" y="1331052"/>
            <a:ext cx="7394213" cy="1618952"/>
          </a:xfrm>
          <a:prstGeom prst="rect">
            <a:avLst/>
          </a:prstGeom>
          <a:noFill/>
          <a:ln w="57150">
            <a:noFill/>
          </a:ln>
        </p:spPr>
        <p:txBody>
          <a:bodyPr wrap="none" lIns="91440" tIns="45720" rIns="91440" bIns="45720">
            <a:prstTxWarp prst="textCurveUp">
              <a:avLst>
                <a:gd name="adj" fmla="val 37180"/>
              </a:avLst>
            </a:prstTxWarp>
            <a:spAutoFit/>
          </a:bodyPr>
          <a:lstStyle/>
          <a:p>
            <a:pPr algn="ctr"/>
            <a:r>
              <a:rPr lang="zh-TW" altLang="zh-TW" dirty="0"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latin typeface="華康海報體W12" panose="040B0C09000000000000" pitchFamily="81" charset="-120"/>
                <a:ea typeface="華康海報體W12" panose="040B0C09000000000000" pitchFamily="81" charset="-120"/>
              </a:rPr>
              <a:t>臺灣野生</a:t>
            </a:r>
            <a:r>
              <a:rPr lang="zh-TW" altLang="en-US" dirty="0"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latin typeface="華康海報體W12" panose="040B0C09000000000000" pitchFamily="81" charset="-120"/>
                <a:ea typeface="華康海報體W12" panose="040B0C09000000000000" pitchFamily="81" charset="-120"/>
              </a:rPr>
              <a:t>動物</a:t>
            </a:r>
            <a:r>
              <a:rPr lang="zh-TW" altLang="zh-TW" dirty="0">
                <a:ln w="285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latin typeface="華康海報體W12" panose="040B0C09000000000000" pitchFamily="81" charset="-120"/>
                <a:ea typeface="華康海報體W12" panose="040B0C09000000000000" pitchFamily="81" charset="-120"/>
              </a:rPr>
              <a:t>保育</a:t>
            </a:r>
            <a:endParaRPr lang="zh-TW" altLang="en-US" sz="5400" b="1" dirty="0">
              <a:ln w="28575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華康海報體W12" panose="040B0C09000000000000" pitchFamily="81" charset="-120"/>
              <a:ea typeface="華康海報體W12" panose="040B0C09000000000000" pitchFamily="81" charset="-120"/>
            </a:endParaRPr>
          </a:p>
        </p:txBody>
      </p:sp>
      <p:sp>
        <p:nvSpPr>
          <p:cNvPr id="12" name="TextShape 2">
            <a:extLst>
              <a:ext uri="{FF2B5EF4-FFF2-40B4-BE49-F238E27FC236}">
                <a16:creationId xmlns:a16="http://schemas.microsoft.com/office/drawing/2014/main" id="{D3076523-3B74-4CF5-904D-CDE34394C4E9}"/>
              </a:ext>
            </a:extLst>
          </p:cNvPr>
          <p:cNvSpPr txBox="1"/>
          <p:nvPr/>
        </p:nvSpPr>
        <p:spPr>
          <a:xfrm>
            <a:off x="4376628" y="3177588"/>
            <a:ext cx="3557061" cy="73040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zh-TW" altLang="en-US" sz="3800" dirty="0">
                <a:ln w="0">
                  <a:noFill/>
                </a:ln>
                <a:latin typeface="華康中圓體" panose="020F0509000000000000" pitchFamily="49" charset="-120"/>
                <a:ea typeface="華康中圓體" panose="020F0509000000000000" pitchFamily="49" charset="-120"/>
              </a:rPr>
              <a:t>守護臺灣</a:t>
            </a:r>
            <a:r>
              <a:rPr lang="zh-TW" altLang="zh-TW" sz="3800" dirty="0">
                <a:ln w="0">
                  <a:noFill/>
                </a:ln>
                <a:latin typeface="華康中圓體" panose="020F0509000000000000" pitchFamily="49" charset="-120"/>
                <a:ea typeface="華康中圓體" panose="020F0509000000000000" pitchFamily="49" charset="-120"/>
              </a:rPr>
              <a:t>石虎</a:t>
            </a:r>
            <a:endParaRPr lang="en-US" sz="3800" strike="noStrike" dirty="0">
              <a:ln w="0">
                <a:noFill/>
              </a:ln>
              <a:uFill>
                <a:solidFill>
                  <a:srgbClr val="FFFFFF"/>
                </a:solidFill>
              </a:u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553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版面配置區 2">
            <a:extLst>
              <a:ext uri="{FF2B5EF4-FFF2-40B4-BE49-F238E27FC236}">
                <a16:creationId xmlns:a16="http://schemas.microsoft.com/office/drawing/2014/main" id="{74588AF0-FF7C-4C15-A14E-2ED96CBD81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49" y="2117546"/>
            <a:ext cx="5243513" cy="3161388"/>
          </a:xfrm>
        </p:spPr>
        <p:txBody>
          <a:bodyPr>
            <a:noAutofit/>
          </a:bodyPr>
          <a:lstStyle/>
          <a:p>
            <a:pPr lvl="0"/>
            <a:r>
              <a:rPr lang="zh-TW" altLang="en-US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臺</a:t>
            </a:r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灣原生貓科動物</a:t>
            </a:r>
          </a:p>
          <a:p>
            <a:pPr lvl="0"/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主要分布在中部淺山地區</a:t>
            </a:r>
          </a:p>
          <a:p>
            <a:pPr lvl="0"/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是瀕臨絕種保育類野生動物</a:t>
            </a:r>
          </a:p>
          <a:p>
            <a:pPr lvl="0"/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身上具有類似豹紋的塊狀斑點</a:t>
            </a:r>
          </a:p>
          <a:p>
            <a:pPr lvl="0"/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前額至兩眼間有兩條明顯白色條紋，並伴隨黑色條紋往頭頂延伸</a:t>
            </a:r>
          </a:p>
          <a:p>
            <a:pPr lvl="0"/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兩</a:t>
            </a:r>
            <a:r>
              <a:rPr lang="zh-TW" altLang="en-US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圓</a:t>
            </a:r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耳背面有黑色和白色區塊</a:t>
            </a:r>
            <a:endParaRPr lang="zh-TW" altLang="zh-TW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pic>
        <p:nvPicPr>
          <p:cNvPr id="8" name="圖片 7" descr="一張含有 貓 的圖片&#10;&#10;自動產生的描述">
            <a:extLst>
              <a:ext uri="{FF2B5EF4-FFF2-40B4-BE49-F238E27FC236}">
                <a16:creationId xmlns:a16="http://schemas.microsoft.com/office/drawing/2014/main" id="{E5BA8D2A-0B9A-41A8-8E53-13EB06939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773" y="1579066"/>
            <a:ext cx="4156364" cy="41563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標題 1">
            <a:extLst>
              <a:ext uri="{FF2B5EF4-FFF2-40B4-BE49-F238E27FC236}">
                <a16:creationId xmlns:a16="http://schemas.microsoft.com/office/drawing/2014/main" id="{FD7FBDB1-9BD4-D951-1283-D43FADBD3B0C}"/>
              </a:ext>
            </a:extLst>
          </p:cNvPr>
          <p:cNvSpPr txBox="1">
            <a:spLocks/>
          </p:cNvSpPr>
          <p:nvPr/>
        </p:nvSpPr>
        <p:spPr>
          <a:xfrm>
            <a:off x="628650" y="680905"/>
            <a:ext cx="78867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altLang="en-US" sz="4800" b="1" kern="12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500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認識臺灣石虎</a:t>
            </a:r>
            <a:endParaRPr lang="zh-TW" altLang="zh-TW" sz="5000" dirty="0">
              <a:ln w="22225">
                <a:solidFill>
                  <a:srgbClr val="C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6558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618559"/>
            <a:ext cx="7886700" cy="1325563"/>
          </a:xfrm>
        </p:spPr>
        <p:txBody>
          <a:bodyPr>
            <a:normAutofit/>
          </a:bodyPr>
          <a:lstStyle/>
          <a:p>
            <a:r>
              <a:rPr lang="zh-TW" altLang="zh-TW" sz="500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石虎的生存危機</a:t>
            </a:r>
          </a:p>
        </p:txBody>
      </p:sp>
      <p:sp>
        <p:nvSpPr>
          <p:cNvPr id="13" name="文字版面配置區 2">
            <a:extLst>
              <a:ext uri="{FF2B5EF4-FFF2-40B4-BE49-F238E27FC236}">
                <a16:creationId xmlns:a16="http://schemas.microsoft.com/office/drawing/2014/main" id="{790921C2-2CB7-4005-8425-C1241D65E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3926" y="1974561"/>
            <a:ext cx="7736118" cy="327284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曾經在臺灣廣泛分布的石虎，如今數量可能已少於</a:t>
            </a:r>
            <a:r>
              <a:rPr lang="en-US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500</a:t>
            </a:r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隻，臺灣石虎的生存危機可能來自以下因素：</a:t>
            </a:r>
            <a:endParaRPr lang="en-US" altLang="zh-TW" sz="24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marL="0" indent="0">
              <a:lnSpc>
                <a:spcPct val="120000"/>
              </a:lnSpc>
              <a:buNone/>
            </a:pPr>
            <a:endParaRPr lang="zh-TW" altLang="zh-TW" sz="1100" b="1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/>
            <a:r>
              <a:rPr lang="zh-TW" altLang="en-US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過度的土地開發及開闢道路，導致棲地消失</a:t>
            </a:r>
            <a:endParaRPr lang="zh-TW" altLang="zh-TW" sz="2400" b="1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/>
            <a:r>
              <a:rPr lang="zh-TW" altLang="en-US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穿越</a:t>
            </a:r>
            <a:r>
              <a:rPr lang="zh-TW" altLang="zh-TW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道路而遭車輛撞擊</a:t>
            </a:r>
            <a:endParaRPr lang="zh-TW" altLang="zh-TW" sz="2400" b="1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/>
            <a:r>
              <a:rPr lang="zh-TW" altLang="en-US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人為的毒殺、陷阱</a:t>
            </a:r>
            <a:endParaRPr lang="en-US" altLang="zh-TW" sz="24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/>
            <a:r>
              <a:rPr lang="zh-TW" altLang="en-US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食用野味或迷信食補而宰殺</a:t>
            </a:r>
            <a:endParaRPr lang="zh-TW" altLang="zh-TW" sz="2400" b="1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pic>
        <p:nvPicPr>
          <p:cNvPr id="15" name="圖片 14">
            <a:extLst>
              <a:ext uri="{FF2B5EF4-FFF2-40B4-BE49-F238E27FC236}">
                <a16:creationId xmlns:a16="http://schemas.microsoft.com/office/drawing/2014/main" id="{F35489F6-D03F-480F-9A49-45A13285F3D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765078" y="3757721"/>
            <a:ext cx="2780040" cy="2090007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9597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圖表 9">
            <a:extLst>
              <a:ext uri="{FF2B5EF4-FFF2-40B4-BE49-F238E27FC236}">
                <a16:creationId xmlns:a16="http://schemas.microsoft.com/office/drawing/2014/main" id="{4C4DF267-648A-4561-B6EE-2EB72739B0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6910706"/>
              </p:ext>
            </p:extLst>
          </p:nvPr>
        </p:nvGraphicFramePr>
        <p:xfrm>
          <a:off x="628650" y="1810706"/>
          <a:ext cx="7886700" cy="3700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標題 1">
            <a:extLst>
              <a:ext uri="{FF2B5EF4-FFF2-40B4-BE49-F238E27FC236}">
                <a16:creationId xmlns:a16="http://schemas.microsoft.com/office/drawing/2014/main" id="{FDD9B057-CCC9-D109-0948-17CD70E1D49A}"/>
              </a:ext>
            </a:extLst>
          </p:cNvPr>
          <p:cNvSpPr txBox="1">
            <a:spLocks/>
          </p:cNvSpPr>
          <p:nvPr/>
        </p:nvSpPr>
        <p:spPr>
          <a:xfrm>
            <a:off x="739486" y="67051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altLang="en-US" sz="4800" b="1" kern="12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500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近年石虎路殺案例數量</a:t>
            </a:r>
            <a:endParaRPr lang="zh-TW" altLang="zh-TW" sz="5000" dirty="0">
              <a:ln w="22225">
                <a:solidFill>
                  <a:srgbClr val="C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1797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396B293A-2CEA-4E9B-9412-B8EEC828F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05759"/>
              </p:ext>
            </p:extLst>
          </p:nvPr>
        </p:nvGraphicFramePr>
        <p:xfrm>
          <a:off x="1344669" y="2062523"/>
          <a:ext cx="6454661" cy="33148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454661">
                  <a:extLst>
                    <a:ext uri="{9D8B030D-6E8A-4147-A177-3AD203B41FA5}">
                      <a16:colId xmlns:a16="http://schemas.microsoft.com/office/drawing/2014/main" val="324723879"/>
                    </a:ext>
                  </a:extLst>
                </a:gridCol>
              </a:tblGrid>
              <a:tr h="47355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方法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1356960"/>
                  </a:ext>
                </a:extLst>
              </a:tr>
              <a:tr h="47355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認識、宣傳石虎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1791759"/>
                  </a:ext>
                </a:extLst>
              </a:tr>
              <a:tr h="47355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監督大小開發案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802207"/>
                  </a:ext>
                </a:extLst>
              </a:tr>
              <a:tr h="47355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減速慢行不路殺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5623322"/>
                  </a:ext>
                </a:extLst>
              </a:tr>
              <a:tr h="47355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不使用獸夾、毒餌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7440994"/>
                  </a:ext>
                </a:extLst>
              </a:tr>
              <a:tr h="47355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友善石虎農作物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5700260"/>
                  </a:ext>
                </a:extLst>
              </a:tr>
              <a:tr h="47355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不放養、棄養寵物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526954"/>
                  </a:ext>
                </a:extLst>
              </a:tr>
            </a:tbl>
          </a:graphicData>
        </a:graphic>
      </p:graphicFrame>
      <p:sp>
        <p:nvSpPr>
          <p:cNvPr id="5" name="標題 1">
            <a:extLst>
              <a:ext uri="{FF2B5EF4-FFF2-40B4-BE49-F238E27FC236}">
                <a16:creationId xmlns:a16="http://schemas.microsoft.com/office/drawing/2014/main" id="{9E4B1F6A-F50E-033D-F019-4A2D4B62B8D9}"/>
              </a:ext>
            </a:extLst>
          </p:cNvPr>
          <p:cNvSpPr txBox="1">
            <a:spLocks/>
          </p:cNvSpPr>
          <p:nvPr/>
        </p:nvSpPr>
        <p:spPr>
          <a:xfrm>
            <a:off x="739486" y="69129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altLang="en-US" sz="4800" b="1" kern="12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500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如何保護石虎</a:t>
            </a:r>
            <a:endParaRPr lang="zh-TW" altLang="zh-TW" sz="5000" dirty="0">
              <a:ln w="22225">
                <a:solidFill>
                  <a:srgbClr val="C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637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6ECEF71A-ACAE-4625-9CBC-0A4E68E37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4717" y="2276281"/>
            <a:ext cx="7429500" cy="164560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TW" altLang="en-US" sz="2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即使我們不是保育專業人士，只要願意為保護石虎貢獻一份心力，就可以避免讓牠從臺灣的土地消失，能夠永遠繁衍不息。一起努力守護可愛的石虎吧！</a:t>
            </a:r>
            <a:endParaRPr lang="en-US" altLang="zh-TW" sz="24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13" name="TextShape 5">
            <a:extLst>
              <a:ext uri="{FF2B5EF4-FFF2-40B4-BE49-F238E27FC236}">
                <a16:creationId xmlns:a16="http://schemas.microsoft.com/office/drawing/2014/main" id="{6F370AF7-559C-4A6E-B2B6-295A479AFD0F}"/>
              </a:ext>
            </a:extLst>
          </p:cNvPr>
          <p:cNvSpPr txBox="1"/>
          <p:nvPr/>
        </p:nvSpPr>
        <p:spPr>
          <a:xfrm>
            <a:off x="981075" y="4563838"/>
            <a:ext cx="2538244" cy="10910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</a:rPr>
              <a:t>資料來源：</a:t>
            </a:r>
            <a:b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</a:rPr>
            </a:br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  <a:hlinkClick r:id="rId2"/>
              </a:rPr>
              <a:t>消失中的臺灣石虎</a:t>
            </a:r>
            <a:endParaRPr lang="en-US" altLang="zh-TW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華康細圓體" panose="020F0309000000000000" pitchFamily="49" charset="-120"/>
              <a:ea typeface="華康細圓體" panose="020F0309000000000000" pitchFamily="49" charset="-120"/>
            </a:endParaRPr>
          </a:p>
          <a:p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  <a:hlinkClick r:id="rId3"/>
              </a:rPr>
              <a:t>窩窩臺灣石虎專欄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華康細圓體" panose="020F0309000000000000" pitchFamily="49" charset="-120"/>
              <a:ea typeface="華康細圓體" panose="020F0309000000000000" pitchFamily="49" charset="-120"/>
            </a:endParaRPr>
          </a:p>
        </p:txBody>
      </p:sp>
      <p:sp>
        <p:nvSpPr>
          <p:cNvPr id="14" name="TextShape 5">
            <a:extLst>
              <a:ext uri="{FF2B5EF4-FFF2-40B4-BE49-F238E27FC236}">
                <a16:creationId xmlns:a16="http://schemas.microsoft.com/office/drawing/2014/main" id="{73AFB4DB-8439-4A22-94E4-A72A1DCAEAE0}"/>
              </a:ext>
            </a:extLst>
          </p:cNvPr>
          <p:cNvSpPr txBox="1"/>
          <p:nvPr/>
        </p:nvSpPr>
        <p:spPr>
          <a:xfrm>
            <a:off x="3881945" y="4563838"/>
            <a:ext cx="4257338" cy="74595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</a:rPr>
              <a:t>石虎插畫：</a:t>
            </a:r>
            <a:b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</a:rPr>
            </a:br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  <a:hlinkClick r:id="rId4"/>
              </a:rPr>
              <a:t>俄羅斯設計師</a:t>
            </a:r>
            <a: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  <a:hlinkClick r:id="rId4"/>
              </a:rPr>
              <a:t>-</a:t>
            </a:r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細圓體" panose="020F0309000000000000" pitchFamily="49" charset="-120"/>
                <a:ea typeface="華康細圓體" panose="020F0309000000000000" pitchFamily="49" charset="-120"/>
                <a:hlinkClick r:id="rId4"/>
              </a:rPr>
              <a:t>卡佳</a:t>
            </a:r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華康中圓體" panose="020F0509000000000000" pitchFamily="49" charset="-120"/>
                <a:ea typeface="華康中圓體" panose="020F0509000000000000" pitchFamily="49" charset="-120"/>
                <a:hlinkClick r:id="rId4"/>
              </a:rPr>
              <a:t> </a:t>
            </a:r>
            <a: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華康中圓體" panose="020F0509000000000000" pitchFamily="49" charset="-120"/>
                <a:cs typeface="Arial" panose="020B0604020202020204" pitchFamily="34" charset="0"/>
                <a:hlinkClick r:id="rId4"/>
              </a:rPr>
              <a:t>(Katya </a:t>
            </a:r>
            <a:r>
              <a:rPr lang="en-US" altLang="zh-TW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華康中圓體" panose="020F0509000000000000" pitchFamily="49" charset="-120"/>
                <a:cs typeface="Arial" panose="020B0604020202020204" pitchFamily="34" charset="0"/>
                <a:hlinkClick r:id="rId4"/>
              </a:rPr>
              <a:t>Molodtsova</a:t>
            </a:r>
            <a: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華康中圓體" panose="020F0509000000000000" pitchFamily="49" charset="-120"/>
                <a:cs typeface="Arial" panose="020B0604020202020204" pitchFamily="34" charset="0"/>
                <a:hlinkClick r:id="rId4"/>
              </a:rPr>
              <a:t>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ea typeface="華康中圓體" panose="020F0509000000000000" pitchFamily="49" charset="-120"/>
              <a:cs typeface="Arial" panose="020B0604020202020204" pitchFamily="34" charset="0"/>
            </a:endParaRP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5D261527-3DCD-CBDB-46D2-312DB0078673}"/>
              </a:ext>
            </a:extLst>
          </p:cNvPr>
          <p:cNvSpPr txBox="1">
            <a:spLocks/>
          </p:cNvSpPr>
          <p:nvPr/>
        </p:nvSpPr>
        <p:spPr>
          <a:xfrm>
            <a:off x="739486" y="875765"/>
            <a:ext cx="7886700" cy="1325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altLang="en-US" sz="4800" b="1" kern="12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500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華康粗圓體" panose="020F0709000000000000" pitchFamily="49" charset="-120"/>
                <a:ea typeface="華康粗圓體" panose="020F0709000000000000" pitchFamily="49" charset="-120"/>
              </a:rPr>
              <a:t>石虎對不起、我來守護你</a:t>
            </a:r>
          </a:p>
        </p:txBody>
      </p:sp>
    </p:spTree>
    <p:extLst>
      <p:ext uri="{BB962C8B-B14F-4D97-AF65-F5344CB8AC3E}">
        <p14:creationId xmlns:p14="http://schemas.microsoft.com/office/powerpoint/2010/main" val="378375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4020</TotalTime>
  <Words>254</Words>
  <Application>Microsoft Office PowerPoint</Application>
  <PresentationFormat>如螢幕大小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4" baseType="lpstr">
      <vt:lpstr>華康中圓體</vt:lpstr>
      <vt:lpstr>華康海報體W12</vt:lpstr>
      <vt:lpstr>華康粗圓體</vt:lpstr>
      <vt:lpstr>華康細圓體</vt:lpstr>
      <vt:lpstr>微軟正黑體</vt:lpstr>
      <vt:lpstr>Arial</vt:lpstr>
      <vt:lpstr>Calibri</vt:lpstr>
      <vt:lpstr>Office 佈景主題</vt:lpstr>
      <vt:lpstr>PowerPoint 簡報</vt:lpstr>
      <vt:lpstr>PowerPoint 簡報</vt:lpstr>
      <vt:lpstr>石虎的生存危機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全球暖化大作戰</dc:title>
  <dc:creator>win8 rock</dc:creator>
  <cp:lastModifiedBy>user</cp:lastModifiedBy>
  <cp:revision>55</cp:revision>
  <dcterms:created xsi:type="dcterms:W3CDTF">2017-12-09T08:36:57Z</dcterms:created>
  <dcterms:modified xsi:type="dcterms:W3CDTF">2023-02-07T02:36:28Z</dcterms:modified>
</cp:coreProperties>
</file>